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Shape, rectangle&#10;&#10;Description automatically generated">
            <a:extLst>
              <a:ext uri="{FF2B5EF4-FFF2-40B4-BE49-F238E27FC236}">
                <a16:creationId xmlns:a16="http://schemas.microsoft.com/office/drawing/2014/main" id="{37933819-7D96-D659-445C-DC4DA057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17" y="-14150"/>
            <a:ext cx="12280900" cy="693981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57" y="669567"/>
            <a:ext cx="2817503" cy="50599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Entanglement5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830" y="184801"/>
            <a:ext cx="6057406" cy="1081748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2060"/>
                </a:solidFill>
              </a:rPr>
              <a:t>Game of Finches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AC493-B902-3293-60A2-40730836E9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59260" y="-14149"/>
            <a:ext cx="1799064" cy="11678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3738FD-C762-5C00-8BBF-75E38A390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92" y="5678335"/>
            <a:ext cx="3090708" cy="108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3559FED-B59D-0268-3292-E77D22A69D19}"/>
              </a:ext>
            </a:extLst>
          </p:cNvPr>
          <p:cNvGrpSpPr/>
          <p:nvPr/>
        </p:nvGrpSpPr>
        <p:grpSpPr>
          <a:xfrm>
            <a:off x="2497097" y="1374434"/>
            <a:ext cx="2127806" cy="2054566"/>
            <a:chOff x="2448420" y="1491174"/>
            <a:chExt cx="2504656" cy="234786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CEE1BAC-B462-33E5-BE07-526EDFDFC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rot="3562923">
              <a:off x="2526816" y="1412778"/>
              <a:ext cx="2347863" cy="250465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3C266D-888A-8F09-9CF6-63A5E8B707D7}"/>
                </a:ext>
              </a:extLst>
            </p:cNvPr>
            <p:cNvGrpSpPr/>
            <p:nvPr/>
          </p:nvGrpSpPr>
          <p:grpSpPr>
            <a:xfrm>
              <a:off x="3049156" y="2099577"/>
              <a:ext cx="1318878" cy="1152021"/>
              <a:chOff x="2773610" y="4217503"/>
              <a:chExt cx="1063675" cy="92910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D5981D7-A69A-2E10-FB6E-0A3CFCD03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73610" y="4384330"/>
                <a:ext cx="444644" cy="46662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07C869A-B1C6-A64D-426A-9418DBABF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49738" y="4217503"/>
                <a:ext cx="466622" cy="34645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93091A8-8228-BED3-7F75-7B726D384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3392641" y="4566837"/>
                <a:ext cx="444644" cy="46662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3D5AE62-5FE5-8FBB-CE5B-67131B40C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2978811" y="4800149"/>
                <a:ext cx="466622" cy="346458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B6B583-17EB-0E24-1FD7-97A971B10263}"/>
              </a:ext>
            </a:extLst>
          </p:cNvPr>
          <p:cNvGrpSpPr/>
          <p:nvPr/>
        </p:nvGrpSpPr>
        <p:grpSpPr>
          <a:xfrm rot="11671979">
            <a:off x="243261" y="3187482"/>
            <a:ext cx="2325738" cy="1614780"/>
            <a:chOff x="6043120" y="3163759"/>
            <a:chExt cx="3090708" cy="214590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297E203-7603-1879-5A68-E8310E92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043120" y="3163759"/>
              <a:ext cx="3090708" cy="214590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A40646-3C05-3160-4E17-B279C0B86440}"/>
                </a:ext>
              </a:extLst>
            </p:cNvPr>
            <p:cNvGrpSpPr/>
            <p:nvPr/>
          </p:nvGrpSpPr>
          <p:grpSpPr>
            <a:xfrm>
              <a:off x="6948988" y="3391154"/>
              <a:ext cx="1705282" cy="996930"/>
              <a:chOff x="2824218" y="3634161"/>
              <a:chExt cx="1375311" cy="80402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5F94D57-3A6D-B30F-0EF9-48EFDA2A4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24218" y="3929316"/>
                <a:ext cx="479747" cy="50346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1E8FFF5-48D0-136B-661A-DD44DEED0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16321" y="3634161"/>
                <a:ext cx="503461" cy="3738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1A6E1F8-73D7-D836-D7BF-4382ECFE8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3719782" y="3812645"/>
                <a:ext cx="479747" cy="50346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B55CF9A-8972-D727-3CC4-75DB746AC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3242512" y="4064375"/>
                <a:ext cx="503461" cy="373810"/>
              </a:xfrm>
              <a:prstGeom prst="rect">
                <a:avLst/>
              </a:prstGeom>
            </p:spPr>
          </p:pic>
        </p:grp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35738D15-044D-7287-C3F5-B5B0E3C0936D}"/>
              </a:ext>
            </a:extLst>
          </p:cNvPr>
          <p:cNvSpPr txBox="1">
            <a:spLocks/>
          </p:cNvSpPr>
          <p:nvPr/>
        </p:nvSpPr>
        <p:spPr>
          <a:xfrm>
            <a:off x="144400" y="5521551"/>
            <a:ext cx="9035729" cy="123388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002060"/>
                </a:solidFill>
                <a:effectLst/>
                <a:latin typeface="+mn-lt"/>
              </a:rPr>
              <a:t>Interactive modelling of biological evolution on a trapped ion quantum computer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B5F4E8-E6A2-2801-67E2-4905E6CF17D6}"/>
              </a:ext>
            </a:extLst>
          </p:cNvPr>
          <p:cNvGrpSpPr/>
          <p:nvPr/>
        </p:nvGrpSpPr>
        <p:grpSpPr>
          <a:xfrm>
            <a:off x="609514" y="1573157"/>
            <a:ext cx="1593232" cy="1178343"/>
            <a:chOff x="3217462" y="2927250"/>
            <a:chExt cx="1593232" cy="1178343"/>
          </a:xfrm>
        </p:grpSpPr>
        <p:pic>
          <p:nvPicPr>
            <p:cNvPr id="1038" name="Picture 14" descr="Ship Clip Art - Pirate Ship Vector Art, HD Png Download , Transparent Png  Image - PNGitem">
              <a:extLst>
                <a:ext uri="{FF2B5EF4-FFF2-40B4-BE49-F238E27FC236}">
                  <a16:creationId xmlns:a16="http://schemas.microsoft.com/office/drawing/2014/main" id="{12C2F3C9-8E95-FC07-88B5-15E0EB527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prstClr val="black"/>
                <a:srgbClr val="00206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462" y="2927250"/>
              <a:ext cx="1593232" cy="1178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050A6D-4ED4-E519-4DBF-BA25335B82D2}"/>
                </a:ext>
              </a:extLst>
            </p:cNvPr>
            <p:cNvSpPr txBox="1"/>
            <p:nvPr/>
          </p:nvSpPr>
          <p:spPr>
            <a:xfrm>
              <a:off x="3599960" y="3775862"/>
              <a:ext cx="1210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 dirty="0"/>
                <a:t>Beagle</a:t>
              </a:r>
            </a:p>
          </p:txBody>
        </p:sp>
      </p:grpSp>
      <p:sp>
        <p:nvSpPr>
          <p:cNvPr id="42" name="Subtitle 2">
            <a:extLst>
              <a:ext uri="{FF2B5EF4-FFF2-40B4-BE49-F238E27FC236}">
                <a16:creationId xmlns:a16="http://schemas.microsoft.com/office/drawing/2014/main" id="{69C0C58F-5A11-765A-8F2A-B711DA22E257}"/>
              </a:ext>
            </a:extLst>
          </p:cNvPr>
          <p:cNvSpPr txBox="1">
            <a:spLocks/>
          </p:cNvSpPr>
          <p:nvPr/>
        </p:nvSpPr>
        <p:spPr>
          <a:xfrm>
            <a:off x="3357099" y="1325636"/>
            <a:ext cx="8784990" cy="3962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Single qubit gates: environmental constraints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4C229CEB-EC6B-1491-1D5E-6367AA78D316}"/>
              </a:ext>
            </a:extLst>
          </p:cNvPr>
          <p:cNvSpPr txBox="1">
            <a:spLocks/>
          </p:cNvSpPr>
          <p:nvPr/>
        </p:nvSpPr>
        <p:spPr>
          <a:xfrm>
            <a:off x="4883078" y="1806677"/>
            <a:ext cx="7202015" cy="732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Two qubit gates: genetic mixing of finch populations</a:t>
            </a:r>
          </a:p>
        </p:txBody>
      </p:sp>
      <p:pic>
        <p:nvPicPr>
          <p:cNvPr id="1040" name="Picture 16" descr="icon">
            <a:extLst>
              <a:ext uri="{FF2B5EF4-FFF2-40B4-BE49-F238E27FC236}">
                <a16:creationId xmlns:a16="http://schemas.microsoft.com/office/drawing/2014/main" id="{D65CCF60-5F45-EE34-9E8E-0706BA34C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6" y="54686"/>
            <a:ext cx="1394693" cy="58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Diagram&#10;&#10;Description automatically generated">
            <a:extLst>
              <a:ext uri="{FF2B5EF4-FFF2-40B4-BE49-F238E27FC236}">
                <a16:creationId xmlns:a16="http://schemas.microsoft.com/office/drawing/2014/main" id="{6938FAE8-A288-4E54-CD4E-C12F8652CE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08574">
            <a:off x="2720658" y="3301782"/>
            <a:ext cx="4571669" cy="1421677"/>
          </a:xfrm>
          <a:prstGeom prst="rect">
            <a:avLst/>
          </a:prstGeom>
        </p:spPr>
      </p:pic>
      <p:pic>
        <p:nvPicPr>
          <p:cNvPr id="54" name="Picture 53" descr="Diagram, schematic&#10;&#10;Description automatically generated">
            <a:extLst>
              <a:ext uri="{FF2B5EF4-FFF2-40B4-BE49-F238E27FC236}">
                <a16:creationId xmlns:a16="http://schemas.microsoft.com/office/drawing/2014/main" id="{1E8D11DF-CE94-495E-7311-44C40E2592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7555" y="2518391"/>
            <a:ext cx="4554119" cy="2867013"/>
          </a:xfrm>
          <a:prstGeom prst="rect">
            <a:avLst/>
          </a:prstGeom>
        </p:spPr>
      </p:pic>
      <p:pic>
        <p:nvPicPr>
          <p:cNvPr id="5" name="Picture 4" descr="A picture containing bird, orange&#10;&#10;Description automatically generated">
            <a:extLst>
              <a:ext uri="{FF2B5EF4-FFF2-40B4-BE49-F238E27FC236}">
                <a16:creationId xmlns:a16="http://schemas.microsoft.com/office/drawing/2014/main" id="{C534F233-D1F3-B995-7115-F983BB5C41C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8574" y="1274484"/>
            <a:ext cx="1111644" cy="1006192"/>
          </a:xfrm>
          <a:prstGeom prst="rect">
            <a:avLst/>
          </a:prstGeom>
        </p:spPr>
      </p:pic>
      <p:pic>
        <p:nvPicPr>
          <p:cNvPr id="8" name="Picture 7" descr="A red bird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F3375BA6-AC1F-17FB-8AE4-B07FBA20A62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066" y="2820628"/>
            <a:ext cx="1103371" cy="88994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CCE109B-0580-FBFA-EA15-9B74D0490424}"/>
              </a:ext>
            </a:extLst>
          </p:cNvPr>
          <p:cNvGrpSpPr/>
          <p:nvPr/>
        </p:nvGrpSpPr>
        <p:grpSpPr>
          <a:xfrm>
            <a:off x="1662115" y="1935448"/>
            <a:ext cx="65085" cy="395170"/>
            <a:chOff x="1662115" y="1935448"/>
            <a:chExt cx="65085" cy="39517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317132-E78B-326D-F5BC-56DDCB8173C5}"/>
                </a:ext>
              </a:extLst>
            </p:cNvPr>
            <p:cNvCxnSpPr>
              <a:cxnSpLocks/>
            </p:cNvCxnSpPr>
            <p:nvPr/>
          </p:nvCxnSpPr>
          <p:spPr>
            <a:xfrm>
              <a:off x="1693864" y="1970088"/>
              <a:ext cx="0" cy="330200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5CFEFC-3159-CEAD-B112-C25EFDA66471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02" y="1935448"/>
              <a:ext cx="63498" cy="71152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7D0E8F0-AF98-3CB5-C668-F7CAB7713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115" y="1940695"/>
              <a:ext cx="63498" cy="61514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967805-63C9-9A9F-2DDA-71D5803FA036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02" y="2259466"/>
              <a:ext cx="63498" cy="71152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D881B51-2641-D852-BC3D-E9DDD7697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115" y="2264713"/>
              <a:ext cx="63498" cy="61514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CD2C60E-ED8E-4CC7-E565-2D5BD05223ED}"/>
              </a:ext>
            </a:extLst>
          </p:cNvPr>
          <p:cNvGrpSpPr/>
          <p:nvPr/>
        </p:nvGrpSpPr>
        <p:grpSpPr>
          <a:xfrm>
            <a:off x="1366586" y="1905571"/>
            <a:ext cx="65085" cy="395170"/>
            <a:chOff x="1662115" y="1935448"/>
            <a:chExt cx="65085" cy="39517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ED437D8-BF28-642F-B063-D21CCEB4EC94}"/>
                </a:ext>
              </a:extLst>
            </p:cNvPr>
            <p:cNvCxnSpPr>
              <a:cxnSpLocks/>
            </p:cNvCxnSpPr>
            <p:nvPr/>
          </p:nvCxnSpPr>
          <p:spPr>
            <a:xfrm>
              <a:off x="1693864" y="1970088"/>
              <a:ext cx="0" cy="330200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E9AB9B-A1E8-F8AD-C537-B5953C438C9F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02" y="1935448"/>
              <a:ext cx="63498" cy="71152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F0C20A-AF8B-EDCC-4F7A-7E8AC3367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115" y="1940695"/>
              <a:ext cx="63498" cy="61514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1EACBA-8845-D9D0-DB41-7583C22BBCCB}"/>
                </a:ext>
              </a:extLst>
            </p:cNvPr>
            <p:cNvCxnSpPr>
              <a:cxnSpLocks/>
            </p:cNvCxnSpPr>
            <p:nvPr/>
          </p:nvCxnSpPr>
          <p:spPr>
            <a:xfrm>
              <a:off x="1663702" y="2259466"/>
              <a:ext cx="63498" cy="71152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A0F9ED0-DB48-3948-4995-81713BAEC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115" y="2264713"/>
              <a:ext cx="63498" cy="61514"/>
            </a:xfrm>
            <a:prstGeom prst="line">
              <a:avLst/>
            </a:prstGeom>
            <a:ln w="127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97D1-84E7-6D1F-284A-46122C2B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approach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8192AD4-1DF9-0B55-2369-E8BA21F6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55" y="1690688"/>
            <a:ext cx="5721490" cy="45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97D1-84E7-6D1F-284A-46122C2B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quantum circuit</a:t>
            </a: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897A6A1-CEEF-3BD0-B1E5-A91EEBA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84" y="1901483"/>
            <a:ext cx="9824031" cy="30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97D1-84E7-6D1F-284A-46122C2B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quantum circuit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9B179291-C592-EA51-3CC0-113B16DB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8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4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9681-D5F7-F7CD-F3F9-F8B9D5FD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Finch evolution on Harmony</a:t>
            </a:r>
          </a:p>
        </p:txBody>
      </p:sp>
      <p:pic>
        <p:nvPicPr>
          <p:cNvPr id="23" name="Picture 22" descr="A picture containing bird, different, vessel, flock&#10;&#10;Description automatically generated">
            <a:extLst>
              <a:ext uri="{FF2B5EF4-FFF2-40B4-BE49-F238E27FC236}">
                <a16:creationId xmlns:a16="http://schemas.microsoft.com/office/drawing/2014/main" id="{0CE538B8-4E2D-9074-A941-C7BB5A87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25" y="1855338"/>
            <a:ext cx="9867889" cy="44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3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ird&#10;&#10;Description automatically generated">
            <a:extLst>
              <a:ext uri="{FF2B5EF4-FFF2-40B4-BE49-F238E27FC236}">
                <a16:creationId xmlns:a16="http://schemas.microsoft.com/office/drawing/2014/main" id="{CD254CD1-6272-ABCD-6785-3EB8D014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33" y="1376242"/>
            <a:ext cx="3837214" cy="3473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E2DFB-8EB7-54DD-A0BE-830E23F0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Finch Hall of Fame</a:t>
            </a:r>
          </a:p>
        </p:txBody>
      </p:sp>
      <p:pic>
        <p:nvPicPr>
          <p:cNvPr id="9" name="Picture 8" descr="A picture containing orange&#10;&#10;Description automatically generated">
            <a:extLst>
              <a:ext uri="{FF2B5EF4-FFF2-40B4-BE49-F238E27FC236}">
                <a16:creationId xmlns:a16="http://schemas.microsoft.com/office/drawing/2014/main" id="{F3353B38-1EE7-A252-6691-5854EC50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6" y="2394856"/>
            <a:ext cx="4956043" cy="3107871"/>
          </a:xfrm>
          <a:prstGeom prst="rect">
            <a:avLst/>
          </a:prstGeom>
        </p:spPr>
      </p:pic>
      <p:pic>
        <p:nvPicPr>
          <p:cNvPr id="5" name="Picture 4" descr="A red bird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A3D20B3B-75BC-92AC-F159-361A42C20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18" y="3206294"/>
            <a:ext cx="3974998" cy="33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3208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259</TotalTime>
  <Words>47</Words>
  <Application>Microsoft Macintosh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Depth</vt:lpstr>
      <vt:lpstr>Game of Finches</vt:lpstr>
      <vt:lpstr>The approach</vt:lpstr>
      <vt:lpstr>The quantum circuit</vt:lpstr>
      <vt:lpstr>The quantum circuit</vt:lpstr>
      <vt:lpstr>Finch evolution on Harmony</vt:lpstr>
      <vt:lpstr>Finch Hall of Fame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of Finches</dc:title>
  <dc:creator>Geim, Sasha</dc:creator>
  <cp:lastModifiedBy>Pieter-Jan Constant Stas</cp:lastModifiedBy>
  <cp:revision>3</cp:revision>
  <dcterms:created xsi:type="dcterms:W3CDTF">2023-01-29T01:18:41Z</dcterms:created>
  <dcterms:modified xsi:type="dcterms:W3CDTF">2023-01-29T09:34:45Z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